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281" r:id="rId3"/>
    <p:sldId id="282" r:id="rId4"/>
    <p:sldId id="284" r:id="rId5"/>
    <p:sldId id="283" r:id="rId6"/>
    <p:sldId id="285" r:id="rId7"/>
    <p:sldId id="304" r:id="rId8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B9C"/>
    <a:srgbClr val="FEF0B4"/>
    <a:srgbClr val="FDDE5F"/>
    <a:srgbClr val="EDEEF0"/>
    <a:srgbClr val="EAE6E3"/>
    <a:srgbClr val="DADAD8"/>
    <a:srgbClr val="FFFFFF"/>
    <a:srgbClr val="9900CC"/>
    <a:srgbClr val="FF9900"/>
    <a:srgbClr val="D99B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737" autoAdjust="0"/>
  </p:normalViewPr>
  <p:slideViewPr>
    <p:cSldViewPr>
      <p:cViewPr varScale="1">
        <p:scale>
          <a:sx n="94" d="100"/>
          <a:sy n="94" d="100"/>
        </p:scale>
        <p:origin x="900" y="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F933-EC83-4016-9F08-B75181E717A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6A04-DB0F-4717-B15E-4EDB6BB5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7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68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4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16A04-DB0F-4717-B15E-4EDB6BB5E8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7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45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724" y="1960930"/>
            <a:ext cx="6184553" cy="1383822"/>
          </a:xfrm>
          <a:noFill/>
          <a:effectLst/>
        </p:spPr>
        <p:txBody>
          <a:bodyPr>
            <a:normAutofit/>
          </a:bodyPr>
          <a:lstStyle>
            <a:lvl1pPr algn="r">
              <a:defRPr sz="27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356" y="3335275"/>
            <a:ext cx="6127289" cy="1221640"/>
          </a:xfrm>
        </p:spPr>
        <p:txBody>
          <a:bodyPr>
            <a:normAutofit/>
          </a:bodyPr>
          <a:lstStyle>
            <a:lvl1pPr marL="0" indent="0" algn="r">
              <a:buNone/>
              <a:defRPr sz="2100" b="0" i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FF712494-876E-4166-9F90-FB6ADB8E2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30" y="2326214"/>
            <a:ext cx="1097838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5"/>
            <a:ext cx="6184553" cy="763524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1502816"/>
            <a:ext cx="6184553" cy="3206799"/>
          </a:xfrm>
        </p:spPr>
        <p:txBody>
          <a:bodyPr/>
          <a:lstStyle>
            <a:lvl1pPr algn="l">
              <a:defRPr sz="21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069" y="433880"/>
            <a:ext cx="4695679" cy="572644"/>
          </a:xfrm>
        </p:spPr>
        <p:txBody>
          <a:bodyPr>
            <a:normAutofit/>
          </a:bodyPr>
          <a:lstStyle>
            <a:lvl1pPr algn="l">
              <a:defRPr sz="27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069" y="1198560"/>
            <a:ext cx="4695679" cy="3511061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281176"/>
            <a:ext cx="6184553" cy="763525"/>
          </a:xfrm>
        </p:spPr>
        <p:txBody>
          <a:bodyPr>
            <a:normAutofit/>
          </a:bodyPr>
          <a:lstStyle>
            <a:lvl1pPr algn="r">
              <a:defRPr sz="2700" baseline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59" y="1655520"/>
            <a:ext cx="303014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659" y="2087041"/>
            <a:ext cx="303014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9001" y="1655520"/>
            <a:ext cx="3031331" cy="479822"/>
          </a:xfrm>
        </p:spPr>
        <p:txBody>
          <a:bodyPr anchor="b"/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1" y="2087041"/>
            <a:ext cx="3031331" cy="2137871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500">
                <a:solidFill>
                  <a:schemeClr val="tx1"/>
                </a:solidFill>
              </a:defRPr>
            </a:lvl2pPr>
            <a:lvl3pPr algn="ctr">
              <a:defRPr sz="135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63" y="2342693"/>
            <a:ext cx="6127289" cy="458115"/>
          </a:xfrm>
        </p:spPr>
        <p:txBody>
          <a:bodyPr>
            <a:noAutofit/>
          </a:bodyPr>
          <a:lstStyle/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Prof.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Dr.Abbas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H.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Hassin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Alasadi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5720" y="1350110"/>
            <a:ext cx="5594053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Computer Simulation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39227" y="3946096"/>
            <a:ext cx="3187716" cy="916230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Computer Information System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Computer Science and Information Technology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 err="1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Basrah</a:t>
            </a: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 University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i="1" dirty="0">
                <a:ln w="0"/>
                <a:latin typeface="BrowalliaUPC" panose="020B0604020202020204" pitchFamily="34" charset="-34"/>
                <a:cs typeface="BrowalliaUPC" panose="020B0604020202020204" pitchFamily="34" charset="-34"/>
              </a:rPr>
              <a:t>Email: abbashh2002@gmail.com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5108755" y="128470"/>
            <a:ext cx="1623723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 1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119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7048">
        <p14:prism isContent="1" isInverted="1"/>
      </p:transition>
    </mc:Choice>
    <mc:Fallback xmlns="">
      <p:transition spd="slow" advTm="170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9" y="281175"/>
            <a:ext cx="5344676" cy="610820"/>
          </a:xfrm>
        </p:spPr>
        <p:txBody>
          <a:bodyPr>
            <a:noAutofit/>
          </a:bodyPr>
          <a:lstStyle/>
          <a:p>
            <a:r>
              <a:rPr lang="en-US" sz="2400" b="1" dirty="0"/>
              <a:t>Systems and System Environment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74900" y="891995"/>
            <a:ext cx="6260906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2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00" y="1029903"/>
            <a:ext cx="5943600" cy="367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defined as a groups of objects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 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joined together in some regular interaction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toward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accomplishment of some purpose.</a:t>
            </a:r>
          </a:p>
          <a:p>
            <a:pPr marL="682625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automobile factory: Machines, components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parts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workers operate jointly along assembly line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system is often affected by changes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occurring outside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system: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68325" indent="-16986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Factory : Arrival orders</a:t>
            </a:r>
          </a:p>
          <a:p>
            <a:pPr marL="798513" indent="-227013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Effect of supply on demand : relationship between factory</a:t>
            </a:r>
          </a:p>
          <a:p>
            <a:pPr marL="798513" indent="-227013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output and arrival (activity of system)</a:t>
            </a:r>
          </a:p>
          <a:p>
            <a:pPr marL="568325" indent="-16986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Banks : arrival of customers</a:t>
            </a:r>
            <a:r>
              <a:rPr kumimoji="0" lang="en-US" alt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62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252"/>
    </mc:Choice>
    <mc:Fallback xmlns="">
      <p:transition spd="slow" advTm="3392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9" y="281175"/>
            <a:ext cx="5344676" cy="610820"/>
          </a:xfrm>
        </p:spPr>
        <p:txBody>
          <a:bodyPr>
            <a:noAutofit/>
          </a:bodyPr>
          <a:lstStyle/>
          <a:p>
            <a:r>
              <a:rPr lang="en-US" sz="2800" b="1" dirty="0"/>
              <a:t>Systems </a:t>
            </a:r>
            <a:r>
              <a:rPr lang="en-US" sz="2800" b="1" dirty="0" smtClean="0"/>
              <a:t>Components</a:t>
            </a:r>
            <a:endParaRPr lang="en-US" sz="28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374900" y="891995"/>
            <a:ext cx="6260906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3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00" y="1029903"/>
            <a:ext cx="5943600" cy="367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087438" indent="-1087438"/>
            <a:r>
              <a:rPr lang="en-US" sz="1900" dirty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Entity</a:t>
            </a:r>
            <a:r>
              <a:rPr lang="en-US" sz="1900" dirty="0" smtClean="0"/>
              <a:t> </a:t>
            </a:r>
            <a:r>
              <a:rPr lang="ar-IQ" sz="1900" dirty="0" smtClean="0"/>
              <a:t>   </a:t>
            </a:r>
            <a:r>
              <a:rPr lang="en-US" sz="1900" dirty="0" smtClean="0"/>
              <a:t>   :An </a:t>
            </a:r>
            <a:r>
              <a:rPr lang="en-US" sz="1900" dirty="0"/>
              <a:t>object of interest in the system : Machines in factory</a:t>
            </a:r>
          </a:p>
          <a:p>
            <a:pPr marL="1087438" indent="-1087438"/>
            <a:r>
              <a:rPr lang="en-US" sz="1900" dirty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Attribute</a:t>
            </a:r>
            <a:r>
              <a:rPr lang="en-US" sz="1900" dirty="0" smtClean="0"/>
              <a:t>  : The </a:t>
            </a:r>
            <a:r>
              <a:rPr lang="en-US" sz="1900" dirty="0"/>
              <a:t>property of an entity : speed, capacity</a:t>
            </a:r>
          </a:p>
          <a:p>
            <a:pPr marL="1087438" indent="-1087438"/>
            <a:r>
              <a:rPr lang="en-US" sz="1900" dirty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Activity</a:t>
            </a:r>
            <a:r>
              <a:rPr lang="en-US" sz="1900" dirty="0" smtClean="0"/>
              <a:t>     :A </a:t>
            </a:r>
            <a:r>
              <a:rPr lang="en-US" sz="1900" dirty="0"/>
              <a:t>time period of specified length :welding, stamping</a:t>
            </a:r>
          </a:p>
          <a:p>
            <a:pPr marL="1087438" indent="-1087438"/>
            <a:r>
              <a:rPr lang="en-US" sz="1900" dirty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State</a:t>
            </a:r>
            <a:r>
              <a:rPr lang="en-US" sz="1900" dirty="0" smtClean="0"/>
              <a:t>        :A </a:t>
            </a:r>
            <a:r>
              <a:rPr lang="en-US" sz="1900" dirty="0"/>
              <a:t>collection of variables that describe the system in any time : status of </a:t>
            </a:r>
            <a:r>
              <a:rPr lang="en-US" sz="1900" dirty="0" smtClean="0"/>
              <a:t>machine (</a:t>
            </a:r>
            <a:r>
              <a:rPr lang="en-US" sz="1900" dirty="0"/>
              <a:t>busy, idle, down,…)</a:t>
            </a:r>
          </a:p>
          <a:p>
            <a:pPr marL="1087438" indent="-1087438"/>
            <a:r>
              <a:rPr lang="en-US" sz="1900" dirty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Event</a:t>
            </a:r>
            <a:r>
              <a:rPr lang="en-US" sz="1900" dirty="0" smtClean="0"/>
              <a:t> : A </a:t>
            </a:r>
            <a:r>
              <a:rPr lang="en-US" sz="1900" dirty="0"/>
              <a:t>instantaneous occurrence that might change the state of the system</a:t>
            </a:r>
            <a:r>
              <a:rPr lang="en-US" sz="1900" dirty="0" smtClean="0"/>
              <a:t>: breakdown</a:t>
            </a:r>
            <a:endParaRPr lang="en-US" sz="1900" dirty="0"/>
          </a:p>
          <a:p>
            <a:pPr marL="1087438" indent="-1087438"/>
            <a:r>
              <a:rPr lang="en-US" sz="1900" b="1" dirty="0" smtClean="0">
                <a:solidFill>
                  <a:srgbClr val="FF0000"/>
                </a:solidFill>
              </a:rPr>
              <a:t>Endogenous (</a:t>
            </a:r>
            <a:r>
              <a:rPr lang="ar-IQ" sz="1900" b="1" dirty="0" smtClean="0">
                <a:solidFill>
                  <a:srgbClr val="FF0000"/>
                </a:solidFill>
              </a:rPr>
              <a:t>ذاتي النمو</a:t>
            </a:r>
            <a:r>
              <a:rPr lang="en-US" sz="1900" b="1" dirty="0" smtClean="0">
                <a:solidFill>
                  <a:srgbClr val="FF0000"/>
                </a:solidFill>
              </a:rPr>
              <a:t>)</a:t>
            </a:r>
            <a:r>
              <a:rPr lang="en-US" sz="1900" dirty="0" smtClean="0"/>
              <a:t>:  </a:t>
            </a:r>
            <a:r>
              <a:rPr lang="en-US" sz="1900" dirty="0"/>
              <a:t>Activities and events occurring with the system </a:t>
            </a:r>
          </a:p>
          <a:p>
            <a:pPr marL="1087438" indent="-1087438"/>
            <a:r>
              <a:rPr lang="en-US" sz="1900" dirty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Exogenous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FF0000"/>
                </a:solidFill>
              </a:rPr>
              <a:t>(</a:t>
            </a:r>
            <a:r>
              <a:rPr lang="ar-IQ" sz="1900" b="1" dirty="0" smtClean="0">
                <a:solidFill>
                  <a:srgbClr val="FF0000"/>
                </a:solidFill>
              </a:rPr>
              <a:t>خارجي</a:t>
            </a:r>
            <a:r>
              <a:rPr lang="en-US" sz="1900" b="1" dirty="0" smtClean="0">
                <a:solidFill>
                  <a:srgbClr val="FF0000"/>
                </a:solidFill>
              </a:rPr>
              <a:t>)</a:t>
            </a:r>
            <a:r>
              <a:rPr lang="en-US" sz="1900" dirty="0" smtClean="0"/>
              <a:t>:  </a:t>
            </a:r>
            <a:r>
              <a:rPr lang="en-US" sz="1900" dirty="0"/>
              <a:t>Activities and events occurring with the </a:t>
            </a:r>
            <a:r>
              <a:rPr lang="en-US" sz="1900" dirty="0" smtClean="0"/>
              <a:t>environment.</a:t>
            </a:r>
            <a:endParaRPr kumimoji="0" lang="en-US" altLang="en-US" sz="1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8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496"/>
    </mc:Choice>
    <mc:Fallback xmlns="">
      <p:transition spd="slow" advTm="34749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00" y="281175"/>
            <a:ext cx="5790895" cy="610820"/>
          </a:xfrm>
        </p:spPr>
        <p:txBody>
          <a:bodyPr>
            <a:noAutofit/>
          </a:bodyPr>
          <a:lstStyle/>
          <a:p>
            <a:r>
              <a:rPr lang="en-US" sz="2400" b="1" dirty="0"/>
              <a:t>Examples of Systems </a:t>
            </a:r>
            <a:r>
              <a:rPr lang="en-US" sz="2400" b="1" dirty="0" smtClean="0"/>
              <a:t>and their </a:t>
            </a:r>
            <a:r>
              <a:rPr lang="en-US" sz="2400" b="1" dirty="0"/>
              <a:t>Components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74900" y="891995"/>
            <a:ext cx="6260906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4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00" y="1029903"/>
            <a:ext cx="5943600" cy="367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87438" indent="-1087438"/>
            <a:r>
              <a:rPr lang="en-US" sz="1900" dirty="0" smtClean="0"/>
              <a:t> </a:t>
            </a:r>
            <a:endParaRPr kumimoji="0" lang="en-US" altLang="en-US" sz="1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4" y="984502"/>
            <a:ext cx="5955495" cy="372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5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777"/>
    </mc:Choice>
    <mc:Fallback xmlns="">
      <p:transition spd="slow" advTm="43277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9" y="281175"/>
            <a:ext cx="5344676" cy="610820"/>
          </a:xfrm>
        </p:spPr>
        <p:txBody>
          <a:bodyPr>
            <a:noAutofit/>
          </a:bodyPr>
          <a:lstStyle/>
          <a:p>
            <a:r>
              <a:rPr lang="en-US" sz="2800" b="1" dirty="0"/>
              <a:t>Model</a:t>
            </a:r>
            <a:r>
              <a:rPr lang="en-US" sz="2800" dirty="0"/>
              <a:t> </a:t>
            </a:r>
            <a:r>
              <a:rPr lang="en-US" sz="2800" b="1" dirty="0"/>
              <a:t>of a System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74900" y="891995"/>
            <a:ext cx="6260906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5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00" y="984501"/>
            <a:ext cx="5943600" cy="37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the system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it is sometimes possible to experiments with system</a:t>
            </a:r>
          </a:p>
          <a:p>
            <a:pPr marL="682625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This is not always possible (bank, factory,…)</a:t>
            </a:r>
          </a:p>
          <a:p>
            <a:pPr marL="682625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new system may not yet exist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construct a conceptual framework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 describes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system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It is necessary to consider those accepts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that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affect the problem under investigation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unnecessary details must remove)</a:t>
            </a:r>
            <a:endParaRPr kumimoji="0" lang="en-US" alt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6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468"/>
    </mc:Choice>
    <mc:Fallback xmlns="">
      <p:transition spd="slow" advTm="20846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09" y="281175"/>
            <a:ext cx="5344676" cy="61082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Types of Models</a:t>
            </a:r>
            <a:endParaRPr lang="en-US" sz="28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374900" y="891995"/>
            <a:ext cx="6260906" cy="3970330"/>
          </a:xfrm>
          <a:prstGeom prst="roundRect">
            <a:avLst>
              <a:gd name="adj" fmla="val 11334"/>
            </a:avLst>
          </a:prstGeom>
          <a:noFill/>
          <a:effectLst>
            <a:glow rad="889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07945" y="99838"/>
            <a:ext cx="1600200" cy="273844"/>
          </a:xfrm>
        </p:spPr>
        <p:txBody>
          <a:bodyPr/>
          <a:lstStyle/>
          <a:p>
            <a:fld id="{B82CCC60-E8CD-4174-8B1A-7DF615B22EEF}" type="slidenum">
              <a:rPr lang="en-US" sz="1800" b="1" smtClean="0">
                <a:solidFill>
                  <a:schemeClr val="tx1"/>
                </a:solidFill>
              </a:rPr>
              <a:pPr/>
              <a:t>6</a:t>
            </a:fld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00" y="1058324"/>
            <a:ext cx="5943600" cy="365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Models can be classiﬁed as being mathematical or physical.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mathematical model uses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symbolic notation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mathematical equations to represent a system.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 model is a particular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 model of a system. 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physical model is a larger or smaller version of an object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such 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enlargement of an atom or a scaled-down version of the solar system.</a:t>
            </a:r>
            <a:endParaRPr kumimoji="0" lang="en-US" alt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5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672"/>
    </mc:Choice>
    <mc:Fallback xmlns="">
      <p:transition spd="slow" advTm="24867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985720" y="1960930"/>
            <a:ext cx="5039264" cy="183246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End of Lecture 1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83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871">
        <p14:prism isContent="1" isInverted="1"/>
      </p:transition>
    </mc:Choice>
    <mc:Fallback xmlns="">
      <p:transition spd="slow" advTm="208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379</Words>
  <Application>Microsoft Office PowerPoint</Application>
  <PresentationFormat>Custom</PresentationFormat>
  <Paragraphs>49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BrowalliaUPC</vt:lpstr>
      <vt:lpstr>Calibri</vt:lpstr>
      <vt:lpstr>Wingdings</vt:lpstr>
      <vt:lpstr>Office Theme</vt:lpstr>
      <vt:lpstr>PowerPoint Presentation</vt:lpstr>
      <vt:lpstr>Systems and System Environment</vt:lpstr>
      <vt:lpstr>Systems Components</vt:lpstr>
      <vt:lpstr>Examples of Systems and their Components</vt:lpstr>
      <vt:lpstr>Model of a System</vt:lpstr>
      <vt:lpstr>Types of Models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DrAbbas</cp:lastModifiedBy>
  <cp:revision>239</cp:revision>
  <dcterms:created xsi:type="dcterms:W3CDTF">2013-08-21T19:17:07Z</dcterms:created>
  <dcterms:modified xsi:type="dcterms:W3CDTF">2020-05-30T02:38:08Z</dcterms:modified>
</cp:coreProperties>
</file>